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5"/>
  </p:notesMasterIdLst>
  <p:handoutMasterIdLst>
    <p:handoutMasterId r:id="rId26"/>
  </p:handoutMasterIdLst>
  <p:sldIdLst>
    <p:sldId id="266" r:id="rId2"/>
    <p:sldId id="263" r:id="rId3"/>
    <p:sldId id="270" r:id="rId4"/>
    <p:sldId id="292" r:id="rId5"/>
    <p:sldId id="281" r:id="rId6"/>
    <p:sldId id="267" r:id="rId7"/>
    <p:sldId id="282" r:id="rId8"/>
    <p:sldId id="287" r:id="rId9"/>
    <p:sldId id="288" r:id="rId10"/>
    <p:sldId id="285" r:id="rId11"/>
    <p:sldId id="289" r:id="rId12"/>
    <p:sldId id="290" r:id="rId13"/>
    <p:sldId id="291" r:id="rId14"/>
    <p:sldId id="293" r:id="rId15"/>
    <p:sldId id="278" r:id="rId16"/>
    <p:sldId id="295" r:id="rId17"/>
    <p:sldId id="296" r:id="rId18"/>
    <p:sldId id="297" r:id="rId19"/>
    <p:sldId id="294" r:id="rId20"/>
    <p:sldId id="276" r:id="rId21"/>
    <p:sldId id="277" r:id="rId22"/>
    <p:sldId id="279" r:id="rId23"/>
    <p:sldId id="280" r:id="rId24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7" autoAdjust="0"/>
    <p:restoredTop sz="79976" autoAdjust="0"/>
  </p:normalViewPr>
  <p:slideViewPr>
    <p:cSldViewPr>
      <p:cViewPr varScale="1">
        <p:scale>
          <a:sx n="89" d="100"/>
          <a:sy n="89" d="100"/>
        </p:scale>
        <p:origin x="16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02" y="90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83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32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51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A interface web permite monitorar o estado do destilador em tempo real e controlar todos os componentes, como o nível de água, a bomba, a resistência e as 2 válvulas.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ESP32 recursos muito limitados memoria e </a:t>
            </a:r>
            <a:r>
              <a:rPr lang="pt-PT" dirty="0" err="1"/>
              <a:t>cpu</a:t>
            </a:r>
            <a:r>
              <a:rPr lang="pt-PT" dirty="0"/>
              <a:t>, web foi desenvolvida em html, </a:t>
            </a:r>
            <a:r>
              <a:rPr lang="pt-PT" dirty="0" err="1"/>
              <a:t>css</a:t>
            </a:r>
            <a:r>
              <a:rPr lang="pt-PT" dirty="0"/>
              <a:t>, JS, </a:t>
            </a:r>
            <a:r>
              <a:rPr lang="pt-PT" dirty="0" err="1"/>
              <a:t>ajax</a:t>
            </a:r>
            <a:r>
              <a:rPr lang="pt-PT" dirty="0"/>
              <a:t> e </a:t>
            </a:r>
            <a:r>
              <a:rPr lang="pt-PT" dirty="0" err="1"/>
              <a:t>WebSockets</a:t>
            </a:r>
            <a:endParaRPr lang="pt-P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Ajax - comunicação assíncrona com o servidor web. Ele permite que os dados sejam enviados e recebidos sem a necessidade de atualizar a página inteira.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46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-Esta é uma página web mais responsiva e os atuadores tomam forma de botões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-Como não tem imagens para carregar, é mais leve e é mais fácil de ser carregada em caso de uma ligação </a:t>
            </a:r>
            <a:r>
              <a:rPr lang="pt-PT" dirty="0" err="1"/>
              <a:t>wifi</a:t>
            </a:r>
            <a:r>
              <a:rPr lang="pt-PT" dirty="0"/>
              <a:t> menos boa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Falar do temporizador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1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Core 0 executa o firmware que controla as funções do destilador, </a:t>
            </a:r>
          </a:p>
          <a:p>
            <a:pPr lvl="1" algn="just"/>
            <a:r>
              <a:rPr lang="pt-PT" dirty="0"/>
              <a:t>Core 1 é responsável pelo servidor web que permite o controlo remoto do equipamento.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effectLst/>
                <a:latin typeface="Times New Roman" pitchFamily="18" charset="0"/>
                <a:ea typeface="+mn-ea"/>
                <a:cs typeface="+mn-cs"/>
              </a:rPr>
              <a:t>OS - </a:t>
            </a: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Aplicações que atuam no controle do funcionamento dos componentes físicos e universais do sistema.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MD - Esta é a camada responsável por invocar todas as funções existentes na camada MD.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 - Esta camada inclui todos os módulos que invocam as funções de aplicação do sistema.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8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9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3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objetivo deste projeto foi modernizar um destilador eletromecânico que estava obsoleto e avariado. </a:t>
            </a:r>
            <a:r>
              <a:rPr lang="pt-PT"/>
              <a:t>Foi pretendido aumentar a eficiência, melhorar o controlo do processo de destilação e adicionar funcionalidades de automação 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modernização do destilador envolveu a remoção de muitos componentes antigos e a sua substituição por novos, mais eficientes e digitais.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28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-Foi substituído o relógio temporizador pelo ESP32, em que a função do relógio é usado na página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kern="0" dirty="0"/>
              <a:t>-Foram substituídos os sensores de nível analógicos (x2) por sensores de nível digitais (x3).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-O destilador usava </a:t>
            </a:r>
            <a:r>
              <a:rPr lang="pt-PT" dirty="0" err="1"/>
              <a:t>contactores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contactores</a:t>
            </a:r>
            <a:r>
              <a:rPr lang="pt-P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2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atualização contou também com sistema elétrico completamente novo, que inclui uma fonte de 5v, cablagem nova, barramento de ligações e sistema de proteção de baixa e alta tensão.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8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97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45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0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96 0.29143 L 4.16667E-6 3.7037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DF758B1-633E-95E9-0F56-8539D1A03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384279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46 0.26458 L 4.16667E-6 -0.008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E6FB2FBB-51DF-9906-941C-076D26BB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9" y="1387577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8" name="Agrupar 6">
            <a:extLst>
              <a:ext uri="{FF2B5EF4-FFF2-40B4-BE49-F238E27FC236}">
                <a16:creationId xmlns:a16="http://schemas.microsoft.com/office/drawing/2014/main" id="{AA4623E8-36B1-BD93-6EA4-BD65A0F77410}"/>
              </a:ext>
            </a:extLst>
          </p:cNvPr>
          <p:cNvGrpSpPr/>
          <p:nvPr/>
        </p:nvGrpSpPr>
        <p:grpSpPr>
          <a:xfrm>
            <a:off x="539552" y="1340768"/>
            <a:ext cx="3024336" cy="4392490"/>
            <a:chOff x="467544" y="1268760"/>
            <a:chExt cx="6912768" cy="1990825"/>
          </a:xfrm>
        </p:grpSpPr>
        <p:sp>
          <p:nvSpPr>
            <p:cNvPr id="9" name="Retângulo 4">
              <a:extLst>
                <a:ext uri="{FF2B5EF4-FFF2-40B4-BE49-F238E27FC236}">
                  <a16:creationId xmlns:a16="http://schemas.microsoft.com/office/drawing/2014/main" id="{FB88E550-5BB9-407B-043E-03A241B36970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Página Web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0" name="Retângulo 5">
              <a:extLst>
                <a:ext uri="{FF2B5EF4-FFF2-40B4-BE49-F238E27FC236}">
                  <a16:creationId xmlns:a16="http://schemas.microsoft.com/office/drawing/2014/main" id="{67DE1F8A-86E4-D563-F512-DD95A5AAD96A}"/>
                </a:ext>
              </a:extLst>
            </p:cNvPr>
            <p:cNvSpPr/>
            <p:nvPr/>
          </p:nvSpPr>
          <p:spPr bwMode="auto">
            <a:xfrm>
              <a:off x="467544" y="1627762"/>
              <a:ext cx="6912768" cy="16318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Foi desenvolvida em: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HTML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CSS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JavaScript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AJAX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 err="1">
                  <a:solidFill>
                    <a:schemeClr val="bg2">
                      <a:lumMod val="50000"/>
                    </a:schemeClr>
                  </a:solidFill>
                </a:rPr>
                <a:t>WebSockets</a:t>
              </a:r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6" name="Imagem 23">
            <a:extLst>
              <a:ext uri="{FF2B5EF4-FFF2-40B4-BE49-F238E27FC236}">
                <a16:creationId xmlns:a16="http://schemas.microsoft.com/office/drawing/2014/main" id="{305840D0-9C9D-1FA1-0FC5-BED735545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9193" y="1052737"/>
            <a:ext cx="4867607" cy="5447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90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519" y="1196751"/>
            <a:ext cx="8576953" cy="4824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41E-BEDB-F7F2-F940-23C8392E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Configurar uma Rede Wi-Fi Local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84EB-D1FA-A238-A075-6FBF76E0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ACC170-CB40-0C2D-08D0-4A5234E0D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79" y="1474013"/>
            <a:ext cx="8548264" cy="4475267"/>
          </a:xfrm>
        </p:spPr>
      </p:pic>
    </p:spTree>
    <p:extLst>
      <p:ext uri="{BB962C8B-B14F-4D97-AF65-F5344CB8AC3E}">
        <p14:creationId xmlns:p14="http://schemas.microsoft.com/office/powerpoint/2010/main" val="226536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8518-3B32-4BE5-AEC3-50730A4A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Ligar ao AP Interno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9A7C6-8B15-DCAC-CD3F-5B68B4263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981" y="1124744"/>
            <a:ext cx="5242037" cy="52662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C617-0BFD-EEDC-67D6-E080DF2B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259F-6037-9851-2748-4C134298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Apagar a Rede Wi-Fi Guardada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ABBA1C-F852-3A6E-9E72-1D1ACE39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973" y="1108198"/>
            <a:ext cx="4598054" cy="5255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677D-377E-C175-9D49-5D6C1414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6695-1D2A-4D05-97B4-2BD1204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2BFD-BD18-5717-1A35-725C88A3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11" name="Agrupar 6">
            <a:extLst>
              <a:ext uri="{FF2B5EF4-FFF2-40B4-BE49-F238E27FC236}">
                <a16:creationId xmlns:a16="http://schemas.microsoft.com/office/drawing/2014/main" id="{E7F7D5D7-3C2B-9CE7-112A-12BF7262363C}"/>
              </a:ext>
            </a:extLst>
          </p:cNvPr>
          <p:cNvGrpSpPr/>
          <p:nvPr/>
        </p:nvGrpSpPr>
        <p:grpSpPr>
          <a:xfrm>
            <a:off x="1115616" y="1185201"/>
            <a:ext cx="6912768" cy="5015160"/>
            <a:chOff x="467544" y="1268760"/>
            <a:chExt cx="6912768" cy="1990824"/>
          </a:xfrm>
        </p:grpSpPr>
        <p:sp>
          <p:nvSpPr>
            <p:cNvPr id="12" name="Retângulo 4">
              <a:extLst>
                <a:ext uri="{FF2B5EF4-FFF2-40B4-BE49-F238E27FC236}">
                  <a16:creationId xmlns:a16="http://schemas.microsoft.com/office/drawing/2014/main" id="{CC563799-2B26-3B91-72C8-4978597A980B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Firmware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95403763-677F-1AFD-40E6-6C22E8CCD299}"/>
                </a:ext>
              </a:extLst>
            </p:cNvPr>
            <p:cNvSpPr/>
            <p:nvPr/>
          </p:nvSpPr>
          <p:spPr bwMode="auto">
            <a:xfrm>
              <a:off x="467544" y="1515937"/>
              <a:ext cx="6912768" cy="174364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Desenvolvido em C/C++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 err="1">
                  <a:solidFill>
                    <a:schemeClr val="bg2">
                      <a:lumMod val="50000"/>
                    </a:schemeClr>
                  </a:solidFill>
                </a:rPr>
                <a:t>Dualcore</a:t>
              </a: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3 Camadas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Imagem 21">
            <a:extLst>
              <a:ext uri="{FF2B5EF4-FFF2-40B4-BE49-F238E27FC236}">
                <a16:creationId xmlns:a16="http://schemas.microsoft.com/office/drawing/2014/main" id="{72D01AEB-CF32-EB96-A8B6-D5F4F6E9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27487"/>
            <a:ext cx="426593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1" y="1700809"/>
            <a:ext cx="4114800" cy="4176464"/>
          </a:xfrm>
        </p:spPr>
        <p:txBody>
          <a:bodyPr/>
          <a:lstStyle/>
          <a:p>
            <a:r>
              <a:rPr lang="pt-PT" dirty="0"/>
              <a:t>Obsoleto </a:t>
            </a:r>
          </a:p>
          <a:p>
            <a:r>
              <a:rPr lang="pt-PT" dirty="0"/>
              <a:t>Analógico</a:t>
            </a:r>
          </a:p>
          <a:p>
            <a:r>
              <a:rPr lang="pt-PT" dirty="0"/>
              <a:t>Componentes avariados</a:t>
            </a:r>
          </a:p>
          <a:p>
            <a:r>
              <a:rPr lang="pt-PT" dirty="0"/>
              <a:t>Modernizar</a:t>
            </a:r>
          </a:p>
          <a:p>
            <a:endParaRPr lang="pt-PT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07" y="1124744"/>
            <a:ext cx="3105970" cy="5346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A9FD2-3937-A960-E34E-493E90F1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o Core 0 executa o firmware que controla as funções do destilador, </a:t>
            </a:r>
          </a:p>
          <a:p>
            <a:pPr lvl="1" algn="just"/>
            <a:r>
              <a:rPr lang="pt-PT" dirty="0"/>
              <a:t>enquanto o Core 1 é responsável pelo servidor web que permite o controlo remoto do equipamento. </a:t>
            </a:r>
          </a:p>
          <a:p>
            <a:pPr algn="just"/>
            <a:r>
              <a:rPr lang="pt-PT" dirty="0"/>
              <a:t>Em relação à página WEB, foi desenvolvida em HTML, CSS, JavaScript, AJAX, e </a:t>
            </a:r>
            <a:r>
              <a:rPr lang="pt-PT" dirty="0" err="1"/>
              <a:t>WebSockets</a:t>
            </a:r>
            <a:r>
              <a:rPr lang="pt-PT" dirty="0"/>
              <a:t> para criar uma interface web em tempo real.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3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4498-E148-0C9E-0ACA-A0EEE22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6DAA-3B7B-1923-A0F2-BB24D765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90" y="1124744"/>
            <a:ext cx="3892861" cy="5256584"/>
          </a:xfrm>
        </p:spPr>
        <p:txBody>
          <a:bodyPr/>
          <a:lstStyle/>
          <a:p>
            <a:r>
              <a:rPr lang="pt-PT" dirty="0"/>
              <a:t>A interface web permite monitorar o estado do destilador em tempo real e controlar todos os componentes, como o nível de água, a bomba, a resistência e as 2 válvulas.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DF80B-BB55-DB4A-C769-A2C433C8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Imagem 23">
            <a:extLst>
              <a:ext uri="{FF2B5EF4-FFF2-40B4-BE49-F238E27FC236}">
                <a16:creationId xmlns:a16="http://schemas.microsoft.com/office/drawing/2014/main" id="{87F9D8F0-4523-5E5B-CF79-85C2F82755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490" y="1124744"/>
            <a:ext cx="4687419" cy="5245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239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3A1C4-4BE4-9D14-AB6B-E1F275D1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3" y="1268760"/>
            <a:ext cx="859201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3A6E6-83D0-DC3E-089D-E6BEA108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55418"/>
            <a:ext cx="8496944" cy="51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494D-C39F-D8DD-8BB8-8FAEEFE1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93837"/>
            <a:ext cx="7416824" cy="1206971"/>
          </a:xfrm>
        </p:spPr>
        <p:txBody>
          <a:bodyPr/>
          <a:lstStyle/>
          <a:p>
            <a:r>
              <a:rPr lang="pt-PT" dirty="0"/>
              <a:t>Componente Física e 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1646A-856B-D52C-0A95-4373A074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4047"/>
            <a:ext cx="8229600" cy="4303266"/>
          </a:xfrm>
        </p:spPr>
        <p:txBody>
          <a:bodyPr/>
          <a:lstStyle/>
          <a:p>
            <a:r>
              <a:rPr lang="pt-PT" dirty="0"/>
              <a:t>Remover componentes antigos </a:t>
            </a:r>
          </a:p>
          <a:p>
            <a:r>
              <a:rPr lang="pt-PT" dirty="0"/>
              <a:t>Substituição por novos, mais eficientes e digitais.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1846D-DE22-1B6F-7AA5-911497CD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94" y="1428978"/>
            <a:ext cx="1294846" cy="126914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E9117C4-7C2B-A22D-2393-ED8A6C404C5E}"/>
              </a:ext>
            </a:extLst>
          </p:cNvPr>
          <p:cNvSpPr/>
          <p:nvPr/>
        </p:nvSpPr>
        <p:spPr bwMode="auto">
          <a:xfrm>
            <a:off x="3652362" y="1696835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AEEA3FC6-E859-DF6E-4ADC-F5FC2001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5696" y="2968056"/>
            <a:ext cx="1294846" cy="162553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65D9639-2AC9-B2B9-CED3-0ADEA070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75" y="3076469"/>
            <a:ext cx="2104957" cy="14725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61F9-BCD8-AE2F-CF9F-363B4F20E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75" y="1263611"/>
            <a:ext cx="2104957" cy="1782035"/>
          </a:xfrm>
          <a:prstGeom prst="rect">
            <a:avLst/>
          </a:prstGeo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id="{675810CD-EC00-1215-D9CF-3416D228A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60" y="4918908"/>
            <a:ext cx="1261803" cy="1315583"/>
          </a:xfrm>
          <a:prstGeom prst="rect">
            <a:avLst/>
          </a:prstGeom>
        </p:spPr>
      </p:pic>
      <p:pic>
        <p:nvPicPr>
          <p:cNvPr id="8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F7700F63-DDC6-3FC4-6EB6-D1FAC141A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254" y="4687485"/>
            <a:ext cx="2313088" cy="1650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eta: Para a Direita 8">
            <a:extLst>
              <a:ext uri="{FF2B5EF4-FFF2-40B4-BE49-F238E27FC236}">
                <a16:creationId xmlns:a16="http://schemas.microsoft.com/office/drawing/2014/main" id="{23B220AF-D65C-F93B-B25B-32490726424D}"/>
              </a:ext>
            </a:extLst>
          </p:cNvPr>
          <p:cNvSpPr/>
          <p:nvPr/>
        </p:nvSpPr>
        <p:spPr bwMode="auto">
          <a:xfrm>
            <a:off x="3652362" y="3488381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Seta: Para a Direita 8">
            <a:extLst>
              <a:ext uri="{FF2B5EF4-FFF2-40B4-BE49-F238E27FC236}">
                <a16:creationId xmlns:a16="http://schemas.microsoft.com/office/drawing/2014/main" id="{7675FDA7-EDEC-C35C-C5C2-905A8FE9D518}"/>
              </a:ext>
            </a:extLst>
          </p:cNvPr>
          <p:cNvSpPr/>
          <p:nvPr/>
        </p:nvSpPr>
        <p:spPr bwMode="auto">
          <a:xfrm>
            <a:off x="3652362" y="5279927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03883E-D660-43D1-3750-14301EE4097F}"/>
              </a:ext>
            </a:extLst>
          </p:cNvPr>
          <p:cNvSpPr txBox="1">
            <a:spLocks/>
          </p:cNvSpPr>
          <p:nvPr/>
        </p:nvSpPr>
        <p:spPr bwMode="auto">
          <a:xfrm>
            <a:off x="166194" y="1602668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Relógio Temporizador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00D8E-7FA4-7D14-A3AD-18AD386687C3}"/>
              </a:ext>
            </a:extLst>
          </p:cNvPr>
          <p:cNvSpPr txBox="1">
            <a:spLocks/>
          </p:cNvSpPr>
          <p:nvPr/>
        </p:nvSpPr>
        <p:spPr bwMode="auto">
          <a:xfrm>
            <a:off x="72008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Analógico x2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14768E-7481-2843-4077-F9DACE86FCDC}"/>
              </a:ext>
            </a:extLst>
          </p:cNvPr>
          <p:cNvSpPr txBox="1">
            <a:spLocks/>
          </p:cNvSpPr>
          <p:nvPr/>
        </p:nvSpPr>
        <p:spPr bwMode="auto">
          <a:xfrm>
            <a:off x="158200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Contactor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A71565-D2A4-57A6-BCB0-DF35D1B0130D}"/>
              </a:ext>
            </a:extLst>
          </p:cNvPr>
          <p:cNvSpPr txBox="1">
            <a:spLocks/>
          </p:cNvSpPr>
          <p:nvPr/>
        </p:nvSpPr>
        <p:spPr bwMode="auto">
          <a:xfrm>
            <a:off x="7431479" y="2011557"/>
            <a:ext cx="1597494" cy="40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ESP32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B5F302F-961D-41D1-E073-D1BCCCF6EC4E}"/>
              </a:ext>
            </a:extLst>
          </p:cNvPr>
          <p:cNvSpPr txBox="1">
            <a:spLocks/>
          </p:cNvSpPr>
          <p:nvPr/>
        </p:nvSpPr>
        <p:spPr bwMode="auto">
          <a:xfrm>
            <a:off x="7380312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Digital x3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FEEE11-8158-A246-6A41-FB2725BF7151}"/>
              </a:ext>
            </a:extLst>
          </p:cNvPr>
          <p:cNvSpPr txBox="1">
            <a:spLocks/>
          </p:cNvSpPr>
          <p:nvPr/>
        </p:nvSpPr>
        <p:spPr bwMode="auto">
          <a:xfrm>
            <a:off x="7466504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Relé x8</a:t>
            </a:r>
          </a:p>
        </p:txBody>
      </p:sp>
    </p:spTree>
    <p:extLst>
      <p:ext uri="{BB962C8B-B14F-4D97-AF65-F5344CB8AC3E}">
        <p14:creationId xmlns:p14="http://schemas.microsoft.com/office/powerpoint/2010/main" val="338312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 de Energia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4330824" cy="4214093"/>
          </a:xfrm>
        </p:spPr>
        <p:txBody>
          <a:bodyPr/>
          <a:lstStyle/>
          <a:p>
            <a:r>
              <a:rPr lang="pt-PT" dirty="0"/>
              <a:t>Fonte de 5v</a:t>
            </a:r>
          </a:p>
          <a:p>
            <a:r>
              <a:rPr lang="pt-PT" dirty="0"/>
              <a:t>Cablagem nova</a:t>
            </a:r>
          </a:p>
          <a:p>
            <a:r>
              <a:rPr lang="pt-PT" dirty="0"/>
              <a:t>Barramento de ligações </a:t>
            </a:r>
          </a:p>
          <a:p>
            <a:r>
              <a:rPr lang="pt-PT" dirty="0"/>
              <a:t>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98" y="2118571"/>
            <a:ext cx="3768918" cy="32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7392-588B-187E-1DA7-47D30E34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FF56-DB43-67C0-C78C-1698195E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4744"/>
            <a:ext cx="6096001" cy="5006181"/>
          </a:xfrm>
        </p:spPr>
        <p:txBody>
          <a:bodyPr/>
          <a:lstStyle/>
          <a:p>
            <a:r>
              <a:rPr lang="pt-PT" dirty="0"/>
              <a:t>O sistema modernizado inclui:</a:t>
            </a:r>
          </a:p>
          <a:p>
            <a:r>
              <a:rPr lang="pt-PT" dirty="0"/>
              <a:t>1 ESP32 como controlador principal, </a:t>
            </a:r>
          </a:p>
          <a:p>
            <a:r>
              <a:rPr lang="pt-PT" dirty="0"/>
              <a:t>3 sensores de nível de água para gerir o nível de água destilada dentro do tanque onde é gerado o vapor,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1E21D-2888-33FA-1DE1-225210DC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Imagem 2">
            <a:extLst>
              <a:ext uri="{FF2B5EF4-FFF2-40B4-BE49-F238E27FC236}">
                <a16:creationId xmlns:a16="http://schemas.microsoft.com/office/drawing/2014/main" id="{3F7DF20A-131C-1160-3BDB-FF4527DCD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382" y="4537274"/>
            <a:ext cx="2395634" cy="2028119"/>
          </a:xfrm>
          <a:prstGeom prst="rect">
            <a:avLst/>
          </a:prstGeom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CD76998F-C1E8-B51C-4EFA-4925F9B2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93" y="1905169"/>
            <a:ext cx="261479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4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38 0.03958 L -4.16667E-6 -3.7037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49 -0.00046 L 1.94444E-6 7.56773E-1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2047</TotalTime>
  <Words>967</Words>
  <Application>Microsoft Office PowerPoint</Application>
  <PresentationFormat>On-screen Show (4:3)</PresentationFormat>
  <Paragraphs>155</Paragraphs>
  <Slides>23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Componente Física e Substituição de Componentes</vt:lpstr>
      <vt:lpstr>Substituição de Componentes</vt:lpstr>
      <vt:lpstr>Componente de Energia</vt:lpstr>
      <vt:lpstr>Descrição do Sistema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do Software</vt:lpstr>
      <vt:lpstr>Interface Web</vt:lpstr>
      <vt:lpstr>Configurar uma Rede Wi-Fi Local</vt:lpstr>
      <vt:lpstr>Ligar ao AP Interno</vt:lpstr>
      <vt:lpstr>Apagar a Rede Wi-Fi Guardada</vt:lpstr>
      <vt:lpstr>Firmware</vt:lpstr>
      <vt:lpstr>Arquitetura do Software</vt:lpstr>
      <vt:lpstr>Interface Web</vt:lpstr>
      <vt:lpstr>Modo Automático</vt:lpstr>
      <vt:lpstr>Modo Manual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Carmo</cp:lastModifiedBy>
  <cp:revision>139</cp:revision>
  <dcterms:created xsi:type="dcterms:W3CDTF">2000-07-15T21:15:25Z</dcterms:created>
  <dcterms:modified xsi:type="dcterms:W3CDTF">2024-09-09T23:57:11Z</dcterms:modified>
</cp:coreProperties>
</file>